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260" r:id="rId4"/>
    <p:sldId id="259" r:id="rId5"/>
    <p:sldId id="262" r:id="rId6"/>
    <p:sldId id="264" r:id="rId7"/>
    <p:sldId id="265" r:id="rId8"/>
    <p:sldId id="261" r:id="rId9"/>
    <p:sldId id="263" r:id="rId10"/>
    <p:sldId id="258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1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8B1B2AB6-74DA-4150-B8CC-C2C3014FBC9D}">
          <p14:sldIdLst>
            <p14:sldId id="256"/>
            <p14:sldId id="257"/>
            <p14:sldId id="260"/>
          </p14:sldIdLst>
        </p14:section>
        <p14:section name="Die klügste Frage des Jahres" id="{342B9BC4-C6E4-4B9A-8D84-F7DA5332EFF0}">
          <p14:sldIdLst>
            <p14:sldId id="259"/>
            <p14:sldId id="262"/>
            <p14:sldId id="264"/>
            <p14:sldId id="265"/>
          </p14:sldIdLst>
        </p14:section>
        <p14:section name="Die noch klügere Antwort" id="{065DB71C-E17E-4C7B-9759-03E03345BB12}">
          <p14:sldIdLst>
            <p14:sldId id="261"/>
            <p14:sldId id="263"/>
          </p14:sldIdLst>
        </p14:section>
        <p14:section name="Die Antwort braucht ein Gleichnis" id="{EB8D84A5-2803-48D8-B1CB-6F9BA82B9127}">
          <p14:sldIdLst>
            <p14:sldId id="258"/>
            <p14:sldId id="266"/>
            <p14:sldId id="267"/>
          </p14:sldIdLst>
        </p14:section>
        <p14:section name="Was bedeutet die Antwort eigentlich" id="{AC43C1F0-54C5-4269-AEC1-894CE81B7840}">
          <p14:sldIdLst>
            <p14:sldId id="268"/>
            <p14:sldId id="269"/>
            <p14:sldId id="270"/>
          </p14:sldIdLst>
        </p14:section>
        <p14:section name="Niemals sind wir Gott ähnlicher" id="{94FAE772-2129-4820-9D21-551A2F6269F2}">
          <p14:sldIdLst>
            <p14:sldId id="272"/>
            <p14:sldId id="273"/>
            <p14:sldId id="274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4" autoAdjust="0"/>
    <p:restoredTop sz="79530" autoAdjust="0"/>
  </p:normalViewPr>
  <p:slideViewPr>
    <p:cSldViewPr snapToGrid="0">
      <p:cViewPr varScale="1">
        <p:scale>
          <a:sx n="89" d="100"/>
          <a:sy n="89" d="100"/>
        </p:scale>
        <p:origin x="13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22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6DBF0-5DA1-5E49-9963-12B9F61C25AC}" type="datetimeFigureOut">
              <a:rPr lang="de-DE" smtClean="0"/>
              <a:t>22.04.2019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4D69F-C00F-6C4D-85AC-0559EB022A0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5692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4D69F-C00F-6C4D-85AC-0559EB022A0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69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4D69F-C00F-6C4D-85AC-0559EB022A0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306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xmlns="" id="{2A5A53CC-D845-449C-B4F7-4B2912A5D1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" y="0"/>
            <a:ext cx="121907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157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Bibel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2">
            <a:extLst>
              <a:ext uri="{FF2B5EF4-FFF2-40B4-BE49-F238E27FC236}">
                <a16:creationId xmlns:a16="http://schemas.microsoft.com/office/drawing/2014/main" xmlns="" id="{550E2AC0-76A8-5345-8B26-D24A7FFCD2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18880" y="1224592"/>
            <a:ext cx="4867803" cy="457203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cap="all" spc="100" baseline="0">
                <a:solidFill>
                  <a:schemeClr val="tx1"/>
                </a:solidFill>
                <a:latin typeface="Klinic Slab Bold" pitchFamily="50" charset="0"/>
                <a:ea typeface="Roboto Slab" pitchFamily="2" charset="0"/>
              </a:defRPr>
            </a:lvl1pPr>
          </a:lstStyle>
          <a:p>
            <a:r>
              <a:rPr lang="de-DE" dirty="0"/>
              <a:t>Versangabe</a:t>
            </a:r>
          </a:p>
        </p:txBody>
      </p:sp>
      <p:sp>
        <p:nvSpPr>
          <p:cNvPr id="9" name="Textplatzhalter 1">
            <a:extLst>
              <a:ext uri="{FF2B5EF4-FFF2-40B4-BE49-F238E27FC236}">
                <a16:creationId xmlns:a16="http://schemas.microsoft.com/office/drawing/2014/main" xmlns="" id="{A4C76A70-DB5E-D14F-8E1C-3A320FC3D0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9931" y="2133600"/>
            <a:ext cx="9992139" cy="2994991"/>
          </a:xfrm>
        </p:spPr>
        <p:txBody>
          <a:bodyPr lIns="90000" anchor="ctr">
            <a:normAutofit/>
          </a:bodyPr>
          <a:lstStyle>
            <a:lvl1pPr marL="0" indent="0" algn="ctr">
              <a:buFontTx/>
              <a:buNone/>
              <a:defRPr sz="3000" b="0" spc="0" baseline="0">
                <a:solidFill>
                  <a:schemeClr val="tx1"/>
                </a:solidFill>
                <a:latin typeface="Klinic Slab Medium" pitchFamily="50" charset="0"/>
              </a:defRPr>
            </a:lvl1pPr>
          </a:lstStyle>
          <a:p>
            <a:r>
              <a:rPr lang="de-DE" dirty="0" smtClean="0"/>
              <a:t>Bibeltext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931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_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28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screen_Image">
    <p:bg>
      <p:bgPr>
        <a:gradFill flip="none" rotWithShape="1">
          <a:gsLst>
            <a:gs pos="50000">
              <a:schemeClr val="accent3">
                <a:lumMod val="5000"/>
                <a:lumOff val="95000"/>
              </a:schemeClr>
            </a:gs>
            <a:gs pos="50000">
              <a:schemeClr val="tx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0"/>
          </p:nvPr>
        </p:nvSpPr>
        <p:spPr>
          <a:xfrm>
            <a:off x="6103344" y="0"/>
            <a:ext cx="6088655" cy="6858000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002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screen_Bibe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346" y="-10437"/>
            <a:ext cx="6106498" cy="6868437"/>
          </a:xfrm>
          <a:prstGeom prst="rect">
            <a:avLst/>
          </a:prstGeom>
        </p:spPr>
      </p:pic>
      <p:sp>
        <p:nvSpPr>
          <p:cNvPr id="4" name="Textplatzhalter 1">
            <a:extLst>
              <a:ext uri="{FF2B5EF4-FFF2-40B4-BE49-F238E27FC236}">
                <a16:creationId xmlns:a16="http://schemas.microsoft.com/office/drawing/2014/main" xmlns="" id="{A4C76A70-DB5E-D14F-8E1C-3A320FC3D0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27333" y="1955800"/>
            <a:ext cx="4867803" cy="3175000"/>
          </a:xfrm>
        </p:spPr>
        <p:txBody>
          <a:bodyPr lIns="90000" anchor="ctr">
            <a:normAutofit/>
          </a:bodyPr>
          <a:lstStyle>
            <a:lvl1pPr marL="0" indent="0" algn="ctr">
              <a:buFontTx/>
              <a:buNone/>
              <a:defRPr sz="3000" b="0" spc="0" baseline="0">
                <a:solidFill>
                  <a:schemeClr val="tx1"/>
                </a:solidFill>
                <a:latin typeface="Klinic Slab Medium" pitchFamily="50" charset="0"/>
              </a:defRPr>
            </a:lvl1pPr>
          </a:lstStyle>
          <a:p>
            <a:r>
              <a:rPr lang="de-DE" dirty="0" smtClean="0"/>
              <a:t>Bibeltext</a:t>
            </a:r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xmlns="" id="{550E2AC0-76A8-5345-8B26-D24A7FFCD2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727333" y="1180735"/>
            <a:ext cx="4867803" cy="457203"/>
          </a:xfr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800" cap="all" spc="100" baseline="0">
                <a:solidFill>
                  <a:schemeClr val="tx1"/>
                </a:solidFill>
                <a:latin typeface="Klinic Slab Bold" pitchFamily="50" charset="0"/>
                <a:ea typeface="Roboto Slab" pitchFamily="2" charset="0"/>
              </a:defRPr>
            </a:lvl1pPr>
          </a:lstStyle>
          <a:p>
            <a:r>
              <a:rPr lang="de-DE" dirty="0"/>
              <a:t>Versangabe</a:t>
            </a:r>
          </a:p>
        </p:txBody>
      </p:sp>
    </p:spTree>
    <p:extLst>
      <p:ext uri="{BB962C8B-B14F-4D97-AF65-F5344CB8AC3E}">
        <p14:creationId xmlns:p14="http://schemas.microsoft.com/office/powerpoint/2010/main" val="3175880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screen_Statements &amp; Überschrif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346" y="-10437"/>
            <a:ext cx="6106498" cy="6868437"/>
          </a:xfrm>
          <a:prstGeom prst="rect">
            <a:avLst/>
          </a:prstGeom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xmlns="" id="{05EC46E4-137C-E64E-BA4E-37513763F8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04608" y="2471739"/>
            <a:ext cx="4868335" cy="1964794"/>
          </a:xfrm>
        </p:spPr>
        <p:txBody>
          <a:bodyPr anchor="ctr">
            <a:normAutofit/>
          </a:bodyPr>
          <a:lstStyle>
            <a:lvl1pPr algn="ctr">
              <a:defRPr sz="3600" b="0" i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Roboto Slab" pitchFamily="2" charset="0"/>
                <a:cs typeface="Roboto Slab" pitchFamily="2" charset="0"/>
              </a:defRPr>
            </a:lvl1pPr>
          </a:lstStyle>
          <a:p>
            <a:r>
              <a:rPr lang="de-DE" dirty="0"/>
              <a:t>Statements / Überschriften</a:t>
            </a:r>
          </a:p>
        </p:txBody>
      </p:sp>
    </p:spTree>
    <p:extLst>
      <p:ext uri="{BB962C8B-B14F-4D97-AF65-F5344CB8AC3E}">
        <p14:creationId xmlns:p14="http://schemas.microsoft.com/office/powerpoint/2010/main" val="2614287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894C0EE9-748E-4FDC-9FB0-297DCA88F172}" type="datetimeFigureOut">
              <a:rPr lang="de-DE" smtClean="0"/>
              <a:pPr/>
              <a:t>22.04.2019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B54AFD3-7B26-4438-9A4A-779915536809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2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78" r:id="rId4"/>
    <p:sldLayoutId id="2147483662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ln w="22225">
            <a:noFill/>
          </a:ln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306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Matthäus Kapitel 18 Verse 23-27 </a:t>
            </a:r>
            <a:br>
              <a:rPr lang="de-DE" dirty="0" smtClean="0"/>
            </a:br>
            <a:r>
              <a:rPr lang="de-DE" dirty="0" smtClean="0"/>
              <a:t>Wie Gott mit uns umging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182881" y="1893345"/>
            <a:ext cx="11747350" cy="3571538"/>
          </a:xfrm>
        </p:spPr>
        <p:txBody>
          <a:bodyPr>
            <a:normAutofit fontScale="92500" lnSpcReduction="10000"/>
          </a:bodyPr>
          <a:lstStyle/>
          <a:p>
            <a:r>
              <a:rPr lang="de-DE" sz="3200" b="1" dirty="0" smtClean="0"/>
              <a:t>Deshalb </a:t>
            </a:r>
            <a:r>
              <a:rPr lang="de-DE" sz="3200" b="1" dirty="0"/>
              <a:t>ist es mit der Himmelsherrschaft wie mit einem König, der von seinen Dienern Rechenschaft verlangte. </a:t>
            </a:r>
            <a:r>
              <a:rPr lang="de-DE" sz="3200" b="1" dirty="0" smtClean="0"/>
              <a:t>Gleich </a:t>
            </a:r>
            <a:r>
              <a:rPr lang="de-DE" sz="3200" b="1" dirty="0"/>
              <a:t>am Anfang brachte man einen zu ihm, der ihm zehntausend Talente schuldete. </a:t>
            </a:r>
            <a:r>
              <a:rPr lang="de-DE" sz="3200" b="1" dirty="0" smtClean="0"/>
              <a:t>Und </a:t>
            </a:r>
            <a:r>
              <a:rPr lang="de-DE" sz="3200" b="1" dirty="0"/>
              <a:t>weil er nicht zahlen konnte, befahl der Herr, ihn mit seiner Frau, den Kindern und seinem ganzen Besitz zu verkaufen, um die Schuld zu begleichen. </a:t>
            </a:r>
            <a:r>
              <a:rPr lang="de-DE" sz="3200" b="1" dirty="0" smtClean="0"/>
              <a:t>Der </a:t>
            </a:r>
            <a:r>
              <a:rPr lang="de-DE" sz="3200" b="1" dirty="0"/>
              <a:t>Mann warf sich vor ihm nieder und bat ihn auf Knien: </a:t>
            </a:r>
            <a:r>
              <a:rPr lang="de-DE" sz="3200" b="1" dirty="0" smtClean="0"/>
              <a:t>»Herr</a:t>
            </a:r>
            <a:r>
              <a:rPr lang="de-DE" sz="3200" b="1" dirty="0"/>
              <a:t>, hab Geduld mit mir! Ich will ja alles bezahlen</a:t>
            </a:r>
            <a:r>
              <a:rPr lang="de-DE" sz="3200" b="1" dirty="0" smtClean="0"/>
              <a:t>.« Da </a:t>
            </a:r>
            <a:r>
              <a:rPr lang="de-DE" sz="3200" b="1" dirty="0"/>
              <a:t>bekam der Herr Mitleid. Er gab ihn frei und erließ ihm auch noch die ganze Schuld. </a:t>
            </a:r>
          </a:p>
        </p:txBody>
      </p:sp>
    </p:spTree>
    <p:extLst>
      <p:ext uri="{BB962C8B-B14F-4D97-AF65-F5344CB8AC3E}">
        <p14:creationId xmlns:p14="http://schemas.microsoft.com/office/powerpoint/2010/main" val="298742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Matthäus Kapitel 18 Verse 28-30</a:t>
            </a:r>
            <a:br>
              <a:rPr lang="de-DE" dirty="0" smtClean="0"/>
            </a:br>
            <a:r>
              <a:rPr lang="de-DE" dirty="0" smtClean="0"/>
              <a:t>Wie Unversöhnlichkeit aussieht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333487" y="2133600"/>
            <a:ext cx="11629017" cy="3083859"/>
          </a:xfrm>
        </p:spPr>
        <p:txBody>
          <a:bodyPr>
            <a:normAutofit lnSpcReduction="10000"/>
          </a:bodyPr>
          <a:lstStyle/>
          <a:p>
            <a:r>
              <a:rPr lang="de-DE" sz="3200" b="1" dirty="0" smtClean="0"/>
              <a:t>Doch </a:t>
            </a:r>
            <a:r>
              <a:rPr lang="de-DE" sz="3200" b="1" dirty="0"/>
              <a:t>kaum war der Diener zur Tür hinaus, traf er einen anderen Diener, der ihm hundert Denare schuldete. Er packte ihn an der Kehle, würgte ihn und sagte: </a:t>
            </a:r>
            <a:r>
              <a:rPr lang="de-DE" sz="3200" b="1" dirty="0" smtClean="0"/>
              <a:t>»Bezahle </a:t>
            </a:r>
            <a:r>
              <a:rPr lang="de-DE" sz="3200" b="1" dirty="0"/>
              <a:t>jetzt endlich deine </a:t>
            </a:r>
            <a:r>
              <a:rPr lang="de-DE" sz="3200" b="1" dirty="0" smtClean="0"/>
              <a:t>Schulden!« Da </a:t>
            </a:r>
            <a:r>
              <a:rPr lang="de-DE" sz="3200" b="1" dirty="0"/>
              <a:t>warf sich der Mann vor ihm nieder und bat ihn: »</a:t>
            </a:r>
            <a:r>
              <a:rPr lang="de-DE" sz="3200" b="1" dirty="0" smtClean="0"/>
              <a:t>Hab </a:t>
            </a:r>
            <a:r>
              <a:rPr lang="de-DE" sz="3200" b="1" dirty="0"/>
              <a:t>Geduld mit mir! Ich will ja alles bezahlen</a:t>
            </a:r>
            <a:r>
              <a:rPr lang="de-DE" sz="3200" b="1" dirty="0" smtClean="0"/>
              <a:t>.« Er </a:t>
            </a:r>
            <a:r>
              <a:rPr lang="de-DE" sz="3200" b="1" dirty="0"/>
              <a:t>aber wollte nicht, sondern ließ ihn auf der Stelle ins Gefängnis werfen, bis er ihm die Schulden bezahlt hätte. </a:t>
            </a:r>
          </a:p>
        </p:txBody>
      </p:sp>
    </p:spTree>
    <p:extLst>
      <p:ext uri="{BB962C8B-B14F-4D97-AF65-F5344CB8AC3E}">
        <p14:creationId xmlns:p14="http://schemas.microsoft.com/office/powerpoint/2010/main" val="3175519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r>
              <a:rPr lang="de-DE" dirty="0" smtClean="0"/>
              <a:t>Matthäus Kapitel 18 Verse 31-34</a:t>
            </a:r>
            <a:br>
              <a:rPr lang="de-DE" dirty="0" smtClean="0"/>
            </a:br>
            <a:r>
              <a:rPr lang="de-DE" dirty="0" smtClean="0"/>
              <a:t>Wohin Unversöhnlichkeit führt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>
          <a:xfrm>
            <a:off x="333487" y="2133600"/>
            <a:ext cx="11629017" cy="3083859"/>
          </a:xfrm>
        </p:spPr>
        <p:txBody>
          <a:bodyPr>
            <a:normAutofit fontScale="92500" lnSpcReduction="10000"/>
          </a:bodyPr>
          <a:lstStyle/>
          <a:p>
            <a:r>
              <a:rPr lang="de-DE" sz="3200" b="1" dirty="0" smtClean="0"/>
              <a:t>Als </a:t>
            </a:r>
            <a:r>
              <a:rPr lang="de-DE" sz="3200" b="1" dirty="0"/>
              <a:t>die anderen Diener das sahen, waren sie entsetzt. Sie gingen zu ihrem Herrn und berichteten ihm alles. </a:t>
            </a:r>
            <a:r>
              <a:rPr lang="de-DE" sz="3200" b="1" dirty="0" smtClean="0"/>
              <a:t>Da </a:t>
            </a:r>
            <a:r>
              <a:rPr lang="de-DE" sz="3200" b="1" dirty="0"/>
              <a:t>ließ sein Herr ihn rufen und sagte zu ihm: ‚Was bist du für ein böser Mensch! Deine ganze Schuld habe ich dir erlassen, weil du mich angefleht hast. </a:t>
            </a:r>
            <a:r>
              <a:rPr lang="de-DE" sz="3200" b="1" dirty="0" smtClean="0"/>
              <a:t>Hättest </a:t>
            </a:r>
            <a:r>
              <a:rPr lang="de-DE" sz="3200" b="1" dirty="0"/>
              <a:t>du nicht auch mit diesem anderen Diener Erbarmen haben müssen, so wie ich es mit dir gehabt habe?‘ </a:t>
            </a:r>
            <a:r>
              <a:rPr lang="de-DE" sz="3200" b="1" dirty="0" smtClean="0"/>
              <a:t>Der </a:t>
            </a:r>
            <a:r>
              <a:rPr lang="de-DE" sz="3200" b="1" dirty="0"/>
              <a:t>König war so zornig, dass er ihn den Folterknechten übergab, bis er alle seine Schulden zurückgezahlt haben </a:t>
            </a:r>
            <a:r>
              <a:rPr lang="de-DE" sz="3200" b="1" dirty="0" smtClean="0"/>
              <a:t>würde</a:t>
            </a:r>
            <a:r>
              <a:rPr lang="de-DE" sz="32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461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4"/>
          </p:nvPr>
        </p:nvSpPr>
        <p:spPr>
          <a:xfrm>
            <a:off x="6142617" y="1955800"/>
            <a:ext cx="5884432" cy="3175000"/>
          </a:xfrm>
        </p:spPr>
        <p:txBody>
          <a:bodyPr>
            <a:noAutofit/>
          </a:bodyPr>
          <a:lstStyle/>
          <a:p>
            <a:r>
              <a:rPr lang="de-DE" dirty="0" smtClean="0"/>
              <a:t>Wenn </a:t>
            </a:r>
            <a:r>
              <a:rPr lang="de-DE" dirty="0"/>
              <a:t>wir anderen vergeben, verschafft uns das keine Vergebung. Verweigern wir anderen aber unsere Vergebung, beweist dies, dass uns selbst nicht vergeben wurde. 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John </a:t>
            </a:r>
            <a:r>
              <a:rPr lang="de-DE" dirty="0" err="1" smtClean="0"/>
              <a:t>OWen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49131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704608" y="2837499"/>
            <a:ext cx="4868335" cy="1964794"/>
          </a:xfrm>
        </p:spPr>
        <p:txBody>
          <a:bodyPr>
            <a:noAutofit/>
          </a:bodyPr>
          <a:lstStyle/>
          <a:p>
            <a:r>
              <a:rPr lang="de-DE" dirty="0">
                <a:effectLst/>
              </a:rPr>
              <a:t>Ausschließliche Motivation für unser Vergeben ist die Tatsache, </a:t>
            </a:r>
            <a:r>
              <a:rPr lang="de-DE" dirty="0" smtClean="0">
                <a:effectLst/>
              </a:rPr>
              <a:t/>
            </a:r>
            <a:br>
              <a:rPr lang="de-DE" dirty="0" smtClean="0">
                <a:effectLst/>
              </a:rPr>
            </a:br>
            <a:r>
              <a:rPr lang="de-DE" dirty="0" smtClean="0">
                <a:effectLst/>
              </a:rPr>
              <a:t>dass </a:t>
            </a:r>
            <a:r>
              <a:rPr lang="de-DE" dirty="0">
                <a:effectLst/>
              </a:rPr>
              <a:t>wir selbst eine unermesslich größere Vergebung erhielten</a:t>
            </a:r>
            <a:r>
              <a:rPr lang="de-DE" dirty="0" smtClean="0">
                <a:effectLst/>
              </a:rPr>
              <a:t>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2630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Peace </a:t>
            </a:r>
            <a:r>
              <a:rPr lang="en-GB" dirty="0"/>
              <a:t>of conscience is nothing but the echo of pardoning mercy. </a:t>
            </a:r>
            <a:endParaRPr lang="de-DE" dirty="0"/>
          </a:p>
          <a:p>
            <a:r>
              <a:rPr lang="de-DE" dirty="0" smtClean="0"/>
              <a:t>Ein </a:t>
            </a:r>
            <a:r>
              <a:rPr lang="de-DE" dirty="0"/>
              <a:t>ruhiges Gewissen ist nichts anderes als das Echo von vergebender Gnade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William </a:t>
            </a:r>
            <a:r>
              <a:rPr lang="de-DE" dirty="0" err="1" smtClean="0"/>
              <a:t>Gurnall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5820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61577" y="3063412"/>
            <a:ext cx="4868335" cy="1964794"/>
          </a:xfrm>
        </p:spPr>
        <p:txBody>
          <a:bodyPr>
            <a:noAutofit/>
          </a:bodyPr>
          <a:lstStyle/>
          <a:p>
            <a:r>
              <a:rPr lang="de-DE" dirty="0" smtClean="0"/>
              <a:t>Wir denken…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…über uns zu groß!</a:t>
            </a:r>
            <a:br>
              <a:rPr lang="de-DE" dirty="0" smtClean="0"/>
            </a:br>
            <a:r>
              <a:rPr lang="de-DE" dirty="0" smtClean="0"/>
              <a:t>…über Gott zu klein!</a:t>
            </a:r>
            <a:br>
              <a:rPr lang="de-DE" dirty="0" smtClean="0"/>
            </a:br>
            <a:r>
              <a:rPr lang="de-DE" dirty="0" smtClean="0"/>
              <a:t>…über die Schwere unserer Sünde und Gottes Vergebung zu gering!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4961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704608" y="2837499"/>
            <a:ext cx="4868335" cy="1964794"/>
          </a:xfrm>
        </p:spPr>
        <p:txBody>
          <a:bodyPr>
            <a:noAutofit/>
          </a:bodyPr>
          <a:lstStyle/>
          <a:p>
            <a:r>
              <a:rPr lang="de-DE" dirty="0">
                <a:effectLst/>
              </a:rPr>
              <a:t>Ausschließliche Motivation für unser Vergeben ist die Tatsache, </a:t>
            </a:r>
            <a:r>
              <a:rPr lang="de-DE" dirty="0" smtClean="0">
                <a:effectLst/>
              </a:rPr>
              <a:t/>
            </a:r>
            <a:br>
              <a:rPr lang="de-DE" dirty="0" smtClean="0">
                <a:effectLst/>
              </a:rPr>
            </a:br>
            <a:r>
              <a:rPr lang="de-DE" dirty="0" smtClean="0">
                <a:effectLst/>
              </a:rPr>
              <a:t>dass </a:t>
            </a:r>
            <a:r>
              <a:rPr lang="de-DE" dirty="0">
                <a:effectLst/>
              </a:rPr>
              <a:t>wir selbst eine unermesslich größere Vergebung erhielten</a:t>
            </a:r>
            <a:r>
              <a:rPr lang="de-DE" dirty="0" smtClean="0">
                <a:effectLst/>
              </a:rPr>
              <a:t>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5379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704608" y="2805226"/>
            <a:ext cx="4868335" cy="1964794"/>
          </a:xfrm>
        </p:spPr>
        <p:txBody>
          <a:bodyPr>
            <a:noAutofit/>
          </a:bodyPr>
          <a:lstStyle/>
          <a:p>
            <a:r>
              <a:rPr lang="de-DE" dirty="0" smtClean="0">
                <a:effectLst/>
              </a:rPr>
              <a:t>Barmherzigkeit </a:t>
            </a:r>
            <a:r>
              <a:rPr lang="de-DE" dirty="0">
                <a:effectLst/>
              </a:rPr>
              <a:t>geht mit einem Menschen um, wie er es nicht verdient. </a:t>
            </a:r>
            <a:r>
              <a:rPr lang="de-DE" dirty="0" smtClean="0">
                <a:effectLst/>
              </a:rPr>
              <a:t>- Gnade </a:t>
            </a:r>
            <a:r>
              <a:rPr lang="de-DE" dirty="0">
                <a:effectLst/>
              </a:rPr>
              <a:t>geht mit einem Menschen nicht so um, wie er es eigentlich verdient.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92176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Niemals sind wir Gott ähnlicher als wenn wir… vergeben!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8825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xmlns="" id="{D398C8BE-F51E-CD45-AACB-964F30234D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Rückblick: Matthäus 18, 1-10</a:t>
            </a:r>
          </a:p>
          <a:p>
            <a:r>
              <a:rPr lang="de-DE" dirty="0" smtClean="0"/>
              <a:t>Überblick: Matthäus 18,15-20</a:t>
            </a:r>
          </a:p>
          <a:p>
            <a:r>
              <a:rPr lang="de-DE" dirty="0" smtClean="0"/>
              <a:t>Ausblick: Matthäus 18, 21-34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xmlns="" id="{8862FD01-0C2B-6442-87FA-24C8F95FBC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Jesus und Vergebung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9311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>
          <a:xfrm>
            <a:off x="6347013" y="1955800"/>
            <a:ext cx="5637006" cy="3175000"/>
          </a:xfrm>
        </p:spPr>
        <p:txBody>
          <a:bodyPr>
            <a:noAutofit/>
          </a:bodyPr>
          <a:lstStyle/>
          <a:p>
            <a:r>
              <a:rPr lang="de-DE" dirty="0" smtClean="0"/>
              <a:t>Die klügste Frage des Jahres</a:t>
            </a:r>
          </a:p>
          <a:p>
            <a:r>
              <a:rPr lang="de-DE" dirty="0" smtClean="0"/>
              <a:t>Die noch klügere Antwort</a:t>
            </a:r>
          </a:p>
          <a:p>
            <a:r>
              <a:rPr lang="de-DE" dirty="0" smtClean="0"/>
              <a:t>Die Antwort braucht ein Gleichnis</a:t>
            </a:r>
          </a:p>
          <a:p>
            <a:r>
              <a:rPr lang="de-DE" dirty="0" smtClean="0"/>
              <a:t>Was bedeutet die Antwort eigentlich?</a:t>
            </a:r>
          </a:p>
          <a:p>
            <a:r>
              <a:rPr lang="de-DE" dirty="0" smtClean="0"/>
              <a:t>Niemals sind wir Gott ähnlicher, als wenn wir…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Der Gedankenfluss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994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Dann kam Petrus zu Jesus und fragte: „Herr, wie oft darf mein Bruder gegen mich sündigen und ich muss ihm vergeben? Siebenmal?“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Matthäus Kapitel 18 Vers 21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3562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Ab wann habe ich das Recht nicht mehr zu vergeben?</a:t>
            </a:r>
          </a:p>
          <a:p>
            <a:endParaRPr lang="de-DE" dirty="0"/>
          </a:p>
          <a:p>
            <a:r>
              <a:rPr lang="de-DE" dirty="0" smtClean="0"/>
              <a:t>Rabbis: 2-3x </a:t>
            </a:r>
            <a:br>
              <a:rPr lang="de-DE" dirty="0" smtClean="0"/>
            </a:br>
            <a:r>
              <a:rPr lang="de-DE" dirty="0" smtClean="0"/>
              <a:t>Petrus: 7x</a:t>
            </a:r>
            <a:br>
              <a:rPr lang="de-DE" dirty="0" smtClean="0"/>
            </a:br>
            <a:r>
              <a:rPr lang="de-DE" dirty="0" smtClean="0"/>
              <a:t>Jesus: ???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Die unausgesprochene Frage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29059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en-GB" dirty="0" smtClean="0"/>
              <a:t>By </a:t>
            </a:r>
            <a:r>
              <a:rPr lang="en-GB" dirty="0"/>
              <a:t>revenge you can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but </a:t>
            </a:r>
            <a:r>
              <a:rPr lang="en-GB" dirty="0"/>
              <a:t>satisfy a lust,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but </a:t>
            </a:r>
            <a:r>
              <a:rPr lang="en-GB" dirty="0"/>
              <a:t>by forgiveness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you </a:t>
            </a:r>
            <a:r>
              <a:rPr lang="en-GB" dirty="0"/>
              <a:t>will conquer a lust. </a:t>
            </a:r>
            <a:r>
              <a:rPr lang="de-DE" dirty="0"/>
              <a:t>= 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Mit </a:t>
            </a:r>
            <a:r>
              <a:rPr lang="de-DE" dirty="0"/>
              <a:t>Rache kannst Du eine Lust ledig­lich befriedigen: Vergebung hingegen überwindet sie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John </a:t>
            </a:r>
            <a:r>
              <a:rPr lang="de-DE" dirty="0" err="1" smtClean="0"/>
              <a:t>Flavel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0641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Fast </a:t>
            </a:r>
            <a:r>
              <a:rPr lang="de-DE" dirty="0"/>
              <a:t>alle persönlichen Probleme, die Menschen in die Seelsorge treiben, hängen auf die eine oder andere Weise mit dem Thema </a:t>
            </a:r>
            <a:r>
              <a:rPr lang="de-DE" dirty="0" smtClean="0"/>
              <a:t>»Vergebung« </a:t>
            </a:r>
            <a:r>
              <a:rPr lang="de-DE" dirty="0"/>
              <a:t>zusammen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John MacArthur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47818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dirty="0"/>
              <a:t>„Nein“, antwortete Jesus, „nicht siebenmal, sondern </a:t>
            </a:r>
            <a:r>
              <a:rPr lang="de-DE" dirty="0" smtClean="0"/>
              <a:t>siebenundsiebzig </a:t>
            </a:r>
            <a:r>
              <a:rPr lang="de-DE" dirty="0"/>
              <a:t>Mal</a:t>
            </a:r>
            <a:r>
              <a:rPr lang="de-DE" dirty="0" smtClean="0"/>
              <a:t>.</a:t>
            </a:r>
          </a:p>
          <a:p>
            <a:endParaRPr lang="de-DE" dirty="0"/>
          </a:p>
          <a:p>
            <a:r>
              <a:rPr lang="de-DE" dirty="0" smtClean="0"/>
              <a:t>(andere übersetzen: siebzigmal siebenmal)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Matthäus Kapitel 18 Vers </a:t>
            </a:r>
            <a:r>
              <a:rPr lang="de-DE" dirty="0" smtClean="0"/>
              <a:t>22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392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Und </a:t>
            </a:r>
            <a:r>
              <a:rPr lang="de-DE" dirty="0"/>
              <a:t>wenn er 7x am Tag gegen dich sündigte und 7x am Tag wieder zu dir käme und spräche: Es reut mich!, so sollst du ihm vergeben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Lukas Kapitel 17 </a:t>
            </a:r>
            <a:r>
              <a:rPr lang="de-DE" dirty="0"/>
              <a:t>Vers 4</a:t>
            </a:r>
          </a:p>
        </p:txBody>
      </p:sp>
    </p:spTree>
    <p:extLst>
      <p:ext uri="{BB962C8B-B14F-4D97-AF65-F5344CB8AC3E}">
        <p14:creationId xmlns:p14="http://schemas.microsoft.com/office/powerpoint/2010/main" val="4139128150"/>
      </p:ext>
    </p:extLst>
  </p:cSld>
  <p:clrMapOvr>
    <a:masterClrMapping/>
  </p:clrMapOvr>
</p:sld>
</file>

<file path=ppt/theme/theme1.xml><?xml version="1.0" encoding="utf-8"?>
<a:theme xmlns:a="http://schemas.openxmlformats.org/drawingml/2006/main" name="Stepskon '17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epskon '17">
      <a:majorFont>
        <a:latin typeface="Roboto Slab Bold"/>
        <a:ea typeface=""/>
        <a:cs typeface=""/>
      </a:majorFont>
      <a:minorFont>
        <a:latin typeface="Roboto Slab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epskon '17" id="{BD535299-D0EF-416F-BCCE-668726E2A497}" vid="{54569C95-DB4B-468D-B2F6-60C3DF071785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Stepskon '17</Template>
  <TotalTime>0</TotalTime>
  <Words>626</Words>
  <Application>Microsoft Office PowerPoint</Application>
  <PresentationFormat>Breitbild</PresentationFormat>
  <Paragraphs>44</Paragraphs>
  <Slides>19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6" baseType="lpstr">
      <vt:lpstr>Arial</vt:lpstr>
      <vt:lpstr>Calibri</vt:lpstr>
      <vt:lpstr>Klinic Slab Bold</vt:lpstr>
      <vt:lpstr>Klinic Slab Medium</vt:lpstr>
      <vt:lpstr>Roboto Slab</vt:lpstr>
      <vt:lpstr>Roboto Slab Bold</vt:lpstr>
      <vt:lpstr>Stepskon '17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Ausschließliche Motivation für unser Vergeben ist die Tatsache,  dass wir selbst eine unermesslich größere Vergebung erhielten!</vt:lpstr>
      <vt:lpstr>PowerPoint-Präsentation</vt:lpstr>
      <vt:lpstr>Wir denken…  …über uns zu groß! …über Gott zu klein! …über die Schwere unserer Sünde und Gottes Vergebung zu gering! </vt:lpstr>
      <vt:lpstr>Ausschließliche Motivation für unser Vergeben ist die Tatsache,  dass wir selbst eine unermesslich größere Vergebung erhielten!</vt:lpstr>
      <vt:lpstr>Barmherzigkeit geht mit einem Menschen um, wie er es nicht verdient. - Gnade geht mit einem Menschen nicht so um, wie er es eigentlich verdient. </vt:lpstr>
      <vt:lpstr>Niemals sind wir Gott ähnlicher als wenn wir… vergeben!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David Manzolillo</dc:creator>
  <cp:lastModifiedBy>Ansgar N. Przesang</cp:lastModifiedBy>
  <cp:revision>32</cp:revision>
  <dcterms:created xsi:type="dcterms:W3CDTF">2017-04-13T20:06:20Z</dcterms:created>
  <dcterms:modified xsi:type="dcterms:W3CDTF">2019-04-22T17:40:21Z</dcterms:modified>
</cp:coreProperties>
</file>